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84" r:id="rId1"/>
  </p:sldMasterIdLst>
  <p:notesMasterIdLst>
    <p:notesMasterId r:id="rId14"/>
  </p:notesMasterIdLst>
  <p:sldIdLst>
    <p:sldId id="256" r:id="rId2"/>
    <p:sldId id="362" r:id="rId3"/>
    <p:sldId id="364" r:id="rId4"/>
    <p:sldId id="361" r:id="rId5"/>
    <p:sldId id="360" r:id="rId6"/>
    <p:sldId id="363" r:id="rId7"/>
    <p:sldId id="365" r:id="rId8"/>
    <p:sldId id="366" r:id="rId9"/>
    <p:sldId id="367" r:id="rId10"/>
    <p:sldId id="368" r:id="rId11"/>
    <p:sldId id="369" r:id="rId12"/>
    <p:sldId id="350" r:id="rId13"/>
  </p:sldIdLst>
  <p:sldSz cx="9144000" cy="5715000" type="screen16x1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achman" initials="R" lastIdx="1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FF9933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642" autoAdjust="0"/>
    <p:restoredTop sz="94660" autoAdjust="0"/>
  </p:normalViewPr>
  <p:slideViewPr>
    <p:cSldViewPr>
      <p:cViewPr varScale="1">
        <p:scale>
          <a:sx n="82" d="100"/>
          <a:sy n="82" d="100"/>
        </p:scale>
        <p:origin x="1134" y="90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628B5C-0786-4240-9F55-5611AE2A1222}" type="datetimeFigureOut">
              <a:rPr lang="en-US" smtClean="0"/>
              <a:pPr/>
              <a:t>4/20/2022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A8CFCE-5BD8-42A9-91AD-B4A5C4CCE1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014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3960105"/>
            <a:ext cx="9144000" cy="176080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7" y="0"/>
            <a:ext cx="3038475" cy="5715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2781300"/>
            <a:ext cx="6480048" cy="191770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287343"/>
            <a:ext cx="6480048" cy="14605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D4FA3-BBCC-4A95-9099-49A9C9754BE9}" type="datetimeFigureOut">
              <a:rPr lang="en-AU" smtClean="0"/>
              <a:pPr/>
              <a:t>20/04/2022</a:t>
            </a:fld>
            <a:endParaRPr lang="en-AU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B040-892C-48D5-B805-631473CB9F90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D4FA3-BBCC-4A95-9099-49A9C9754BE9}" type="datetimeFigureOut">
              <a:rPr lang="en-AU" smtClean="0"/>
              <a:pPr/>
              <a:t>20/04/2022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B040-892C-48D5-B805-631473CB9F90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6"/>
            <a:ext cx="2057400" cy="4876271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6"/>
            <a:ext cx="6019800" cy="4876271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D4FA3-BBCC-4A95-9099-49A9C9754BE9}" type="datetimeFigureOut">
              <a:rPr lang="en-AU" smtClean="0"/>
              <a:pPr/>
              <a:t>20/04/2022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B040-892C-48D5-B805-631473CB9F90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D4FA3-BBCC-4A95-9099-49A9C9754BE9}" type="datetimeFigureOut">
              <a:rPr lang="en-AU" smtClean="0"/>
              <a:pPr/>
              <a:t>20/04/2022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B040-892C-48D5-B805-631473CB9F90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3960105"/>
            <a:ext cx="9144000" cy="176080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7" y="0"/>
            <a:ext cx="3038475" cy="5715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986531"/>
            <a:ext cx="6629400" cy="1521969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71500"/>
            <a:ext cx="6629400" cy="888907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D4FA3-BBCC-4A95-9099-49A9C9754BE9}" type="datetimeFigureOut">
              <a:rPr lang="en-AU" smtClean="0"/>
              <a:pPr/>
              <a:t>20/04/2022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B040-892C-48D5-B805-631473CB9F90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7467600" cy="9525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1"/>
            <a:ext cx="3657600" cy="3771636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333501"/>
            <a:ext cx="3657600" cy="3771636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D4FA3-BBCC-4A95-9099-49A9C9754BE9}" type="datetimeFigureOut">
              <a:rPr lang="en-AU" smtClean="0"/>
              <a:pPr/>
              <a:t>20/04/2022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B040-892C-48D5-B805-631473CB9F90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7542"/>
            <a:ext cx="8229600" cy="9525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0"/>
            <a:ext cx="4040188" cy="6985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7" y="4572000"/>
            <a:ext cx="4041775" cy="6985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264095"/>
            <a:ext cx="4040188" cy="32848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264095"/>
            <a:ext cx="4041775" cy="32848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D4FA3-BBCC-4A95-9099-49A9C9754BE9}" type="datetimeFigureOut">
              <a:rPr lang="en-AU" smtClean="0"/>
              <a:pPr/>
              <a:t>20/04/2022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B040-892C-48D5-B805-631473CB9F90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470648" cy="9525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D4FA3-BBCC-4A95-9099-49A9C9754BE9}" type="datetimeFigureOut">
              <a:rPr lang="en-AU" smtClean="0"/>
              <a:pPr/>
              <a:t>20/04/2022</a:t>
            </a:fld>
            <a:endParaRPr lang="en-AU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6F2B040-892C-48D5-B805-631473CB9F90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D4FA3-BBCC-4A95-9099-49A9C9754BE9}" type="datetimeFigureOut">
              <a:rPr lang="en-AU" smtClean="0"/>
              <a:pPr/>
              <a:t>20/04/2022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B040-892C-48D5-B805-631473CB9F90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7940"/>
            <a:ext cx="3200400" cy="608542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78687"/>
            <a:ext cx="2743200" cy="7620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51000"/>
            <a:ext cx="7086600" cy="317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D4FA3-BBCC-4A95-9099-49A9C9754BE9}" type="datetimeFigureOut">
              <a:rPr lang="en-AU" smtClean="0"/>
              <a:pPr/>
              <a:t>20/04/2022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5351720"/>
            <a:ext cx="762000" cy="304271"/>
          </a:xfrm>
        </p:spPr>
        <p:txBody>
          <a:bodyPr/>
          <a:lstStyle/>
          <a:p>
            <a:fld id="{C6F2B040-892C-48D5-B805-631473CB9F90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421424"/>
            <a:ext cx="3053868" cy="104484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849922"/>
            <a:ext cx="4114800" cy="34290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498971"/>
            <a:ext cx="3053866" cy="2219569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5351720"/>
            <a:ext cx="2133600" cy="304271"/>
          </a:xfrm>
        </p:spPr>
        <p:txBody>
          <a:bodyPr/>
          <a:lstStyle/>
          <a:p>
            <a:fld id="{5B6D4FA3-BBCC-4A95-9099-49A9C9754BE9}" type="datetimeFigureOut">
              <a:rPr lang="en-AU" smtClean="0"/>
              <a:pPr/>
              <a:t>20/04/2022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B040-892C-48D5-B805-631473CB9F90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3960105"/>
            <a:ext cx="9144000" cy="176080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5715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28866"/>
            <a:ext cx="7467600" cy="9525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333501"/>
            <a:ext cx="7467600" cy="377163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5351720"/>
            <a:ext cx="2133600" cy="304271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6D4FA3-BBCC-4A95-9099-49A9C9754BE9}" type="datetimeFigureOut">
              <a:rPr lang="en-AU" smtClean="0"/>
              <a:pPr/>
              <a:t>20/04/2022</a:t>
            </a:fld>
            <a:endParaRPr lang="en-AU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5351720"/>
            <a:ext cx="2895600" cy="304271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5351720"/>
            <a:ext cx="762000" cy="304271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6F2B040-892C-48D5-B805-631473CB9F90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4996" y="1905000"/>
            <a:ext cx="3286125" cy="2104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694" y="1905000"/>
            <a:ext cx="3214688" cy="2104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91121" y="1905000"/>
            <a:ext cx="2643187" cy="2104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4644008" y="4081636"/>
            <a:ext cx="4320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r"/>
            <a:r>
              <a:rPr lang="en-US" sz="1600" b="1" dirty="0"/>
              <a:t>November 19th 2021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907704" y="320377"/>
            <a:ext cx="71287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sz="2800" b="1" dirty="0">
                <a:solidFill>
                  <a:schemeClr val="accent5"/>
                </a:solidFill>
              </a:rPr>
              <a:t>VPMA  Control-M</a:t>
            </a:r>
          </a:p>
          <a:p>
            <a:pPr algn="r"/>
            <a:r>
              <a:rPr lang="en-AU" sz="2800" b="1" dirty="0">
                <a:solidFill>
                  <a:schemeClr val="accent5"/>
                </a:solidFill>
              </a:rPr>
              <a:t>Migration Methodology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4680" y="4878518"/>
            <a:ext cx="1278656" cy="59366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F9305BE-C5DE-405B-A527-AEACF27A4FC5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713" y="4776251"/>
            <a:ext cx="1675765" cy="7981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24B8EDD-0EFD-420D-8838-6C831DB93CB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2547" y="4558228"/>
            <a:ext cx="1221740" cy="9620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535604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63689" y="43710"/>
            <a:ext cx="73448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 dirty="0">
                <a:solidFill>
                  <a:schemeClr val="accent5"/>
                </a:solidFill>
              </a:rPr>
              <a:t>Control-M Implementation Methodology</a:t>
            </a:r>
          </a:p>
          <a:p>
            <a:pPr algn="r"/>
            <a:r>
              <a:rPr lang="en-US" sz="2800" b="1" dirty="0">
                <a:solidFill>
                  <a:schemeClr val="accent5"/>
                </a:solidFill>
              </a:rPr>
              <a:t>Step #9  </a:t>
            </a:r>
          </a:p>
        </p:txBody>
      </p:sp>
      <p:sp>
        <p:nvSpPr>
          <p:cNvPr id="27" name="Rectangle 26"/>
          <p:cNvSpPr/>
          <p:nvPr/>
        </p:nvSpPr>
        <p:spPr>
          <a:xfrm>
            <a:off x="179512" y="4371990"/>
            <a:ext cx="8305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accent5"/>
                </a:solidFill>
              </a:rPr>
              <a:t>Go-live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accent5"/>
                </a:solidFill>
              </a:rPr>
              <a:t>Prepare and review the VPMA Control-M go-live check list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accent5"/>
                </a:solidFill>
              </a:rPr>
              <a:t>Enable jobs for daily execution in Control-M and turn them off in other scheduling tools</a:t>
            </a:r>
          </a:p>
        </p:txBody>
      </p:sp>
      <p:sp>
        <p:nvSpPr>
          <p:cNvPr id="49" name="Rounded Rectangle 48"/>
          <p:cNvSpPr/>
          <p:nvPr/>
        </p:nvSpPr>
        <p:spPr>
          <a:xfrm>
            <a:off x="304800" y="1587996"/>
            <a:ext cx="11430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Define the Scope</a:t>
            </a:r>
          </a:p>
        </p:txBody>
      </p:sp>
      <p:sp>
        <p:nvSpPr>
          <p:cNvPr id="50" name="Rounded Rectangle 49"/>
          <p:cNvSpPr/>
          <p:nvPr/>
        </p:nvSpPr>
        <p:spPr>
          <a:xfrm>
            <a:off x="1752600" y="1587996"/>
            <a:ext cx="11430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Finalize the Design</a:t>
            </a:r>
          </a:p>
        </p:txBody>
      </p:sp>
      <p:sp>
        <p:nvSpPr>
          <p:cNvPr id="51" name="Rounded Rectangle 50"/>
          <p:cNvSpPr/>
          <p:nvPr/>
        </p:nvSpPr>
        <p:spPr>
          <a:xfrm>
            <a:off x="3429000" y="1206996"/>
            <a:ext cx="17526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Infrastructure Creation and Configuration</a:t>
            </a:r>
          </a:p>
        </p:txBody>
      </p:sp>
      <p:sp>
        <p:nvSpPr>
          <p:cNvPr id="52" name="Rounded Rectangle 51"/>
          <p:cNvSpPr/>
          <p:nvPr/>
        </p:nvSpPr>
        <p:spPr>
          <a:xfrm>
            <a:off x="5181600" y="1968996"/>
            <a:ext cx="14478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Define Site Standards and Operational Model</a:t>
            </a:r>
          </a:p>
        </p:txBody>
      </p:sp>
      <p:sp>
        <p:nvSpPr>
          <p:cNvPr id="53" name="Rounded Rectangle 52"/>
          <p:cNvSpPr/>
          <p:nvPr/>
        </p:nvSpPr>
        <p:spPr>
          <a:xfrm>
            <a:off x="3429000" y="1968996"/>
            <a:ext cx="14478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Process Review</a:t>
            </a:r>
          </a:p>
        </p:txBody>
      </p:sp>
      <p:sp>
        <p:nvSpPr>
          <p:cNvPr id="54" name="Rounded Rectangle 53"/>
          <p:cNvSpPr/>
          <p:nvPr/>
        </p:nvSpPr>
        <p:spPr>
          <a:xfrm>
            <a:off x="5486400" y="1206996"/>
            <a:ext cx="11430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Application Integration</a:t>
            </a:r>
          </a:p>
        </p:txBody>
      </p:sp>
      <p:sp>
        <p:nvSpPr>
          <p:cNvPr id="55" name="Rounded Rectangle 54"/>
          <p:cNvSpPr/>
          <p:nvPr/>
        </p:nvSpPr>
        <p:spPr>
          <a:xfrm>
            <a:off x="7086600" y="1587996"/>
            <a:ext cx="14478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Process Migration and Parallel Testing</a:t>
            </a:r>
          </a:p>
        </p:txBody>
      </p:sp>
      <p:sp>
        <p:nvSpPr>
          <p:cNvPr id="56" name="Rounded Rectangle 55"/>
          <p:cNvSpPr/>
          <p:nvPr/>
        </p:nvSpPr>
        <p:spPr>
          <a:xfrm>
            <a:off x="7086600" y="2502396"/>
            <a:ext cx="1447800" cy="457200"/>
          </a:xfrm>
          <a:prstGeom prst="roundRect">
            <a:avLst/>
          </a:prstGeom>
          <a:gradFill rotWithShape="1">
            <a:gsLst>
              <a:gs pos="0">
                <a:srgbClr val="F79646">
                  <a:shade val="51000"/>
                  <a:satMod val="130000"/>
                </a:srgbClr>
              </a:gs>
              <a:gs pos="80000">
                <a:srgbClr val="F79646">
                  <a:shade val="93000"/>
                  <a:satMod val="130000"/>
                </a:srgbClr>
              </a:gs>
              <a:gs pos="100000">
                <a:srgbClr val="F79646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Go-live</a:t>
            </a:r>
          </a:p>
        </p:txBody>
      </p:sp>
      <p:sp>
        <p:nvSpPr>
          <p:cNvPr id="57" name="Rounded Rectangle 56"/>
          <p:cNvSpPr/>
          <p:nvPr/>
        </p:nvSpPr>
        <p:spPr>
          <a:xfrm>
            <a:off x="7086600" y="3264396"/>
            <a:ext cx="14478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Post Go-live </a:t>
            </a:r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Support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8" name="Rounded Rectangle 57"/>
          <p:cNvSpPr/>
          <p:nvPr/>
        </p:nvSpPr>
        <p:spPr>
          <a:xfrm>
            <a:off x="2209800" y="2883396"/>
            <a:ext cx="44196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Product Mentoring</a:t>
            </a:r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1447800" y="1816596"/>
            <a:ext cx="304800" cy="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60" name="Straight Arrow Connector 59"/>
          <p:cNvCxnSpPr/>
          <p:nvPr/>
        </p:nvCxnSpPr>
        <p:spPr>
          <a:xfrm>
            <a:off x="5181600" y="1435596"/>
            <a:ext cx="304800" cy="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61" name="Straight Arrow Connector 60"/>
          <p:cNvCxnSpPr/>
          <p:nvPr/>
        </p:nvCxnSpPr>
        <p:spPr>
          <a:xfrm>
            <a:off x="4876800" y="2197596"/>
            <a:ext cx="304800" cy="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62" name="Curved Connector 61"/>
          <p:cNvCxnSpPr/>
          <p:nvPr/>
        </p:nvCxnSpPr>
        <p:spPr>
          <a:xfrm flipV="1">
            <a:off x="2895600" y="1435596"/>
            <a:ext cx="533400" cy="381000"/>
          </a:xfrm>
          <a:prstGeom prst="curvedConnector3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63" name="Curved Connector 62"/>
          <p:cNvCxnSpPr/>
          <p:nvPr/>
        </p:nvCxnSpPr>
        <p:spPr>
          <a:xfrm>
            <a:off x="2895600" y="1816596"/>
            <a:ext cx="533400" cy="381000"/>
          </a:xfrm>
          <a:prstGeom prst="curvedConnector3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64" name="Curved Connector 63"/>
          <p:cNvCxnSpPr/>
          <p:nvPr/>
        </p:nvCxnSpPr>
        <p:spPr>
          <a:xfrm>
            <a:off x="1447800" y="1816596"/>
            <a:ext cx="762000" cy="1295400"/>
          </a:xfrm>
          <a:prstGeom prst="curvedConnector3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75" name="Curved Connector 74"/>
          <p:cNvCxnSpPr/>
          <p:nvPr/>
        </p:nvCxnSpPr>
        <p:spPr>
          <a:xfrm>
            <a:off x="6629400" y="1435596"/>
            <a:ext cx="457200" cy="381000"/>
          </a:xfrm>
          <a:prstGeom prst="curvedConnector3">
            <a:avLst>
              <a:gd name="adj1" fmla="val 50000"/>
            </a:avLst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76" name="Curved Connector 75"/>
          <p:cNvCxnSpPr/>
          <p:nvPr/>
        </p:nvCxnSpPr>
        <p:spPr>
          <a:xfrm flipV="1">
            <a:off x="6629400" y="1816596"/>
            <a:ext cx="457200" cy="381000"/>
          </a:xfrm>
          <a:prstGeom prst="curvedConnector3">
            <a:avLst>
              <a:gd name="adj1" fmla="val 50000"/>
            </a:avLst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77" name="Curved Connector 76"/>
          <p:cNvCxnSpPr/>
          <p:nvPr/>
        </p:nvCxnSpPr>
        <p:spPr>
          <a:xfrm flipV="1">
            <a:off x="6629400" y="2730996"/>
            <a:ext cx="457200" cy="381000"/>
          </a:xfrm>
          <a:prstGeom prst="curvedConnector3">
            <a:avLst>
              <a:gd name="adj1" fmla="val 50000"/>
            </a:avLst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78" name="Straight Arrow Connector 77"/>
          <p:cNvCxnSpPr/>
          <p:nvPr/>
        </p:nvCxnSpPr>
        <p:spPr>
          <a:xfrm>
            <a:off x="7810500" y="2045196"/>
            <a:ext cx="0" cy="45720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79" name="Straight Arrow Connector 78"/>
          <p:cNvCxnSpPr/>
          <p:nvPr/>
        </p:nvCxnSpPr>
        <p:spPr>
          <a:xfrm>
            <a:off x="7810500" y="2959596"/>
            <a:ext cx="0" cy="30480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8333325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63689" y="43710"/>
            <a:ext cx="73448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 dirty="0">
                <a:solidFill>
                  <a:schemeClr val="accent5"/>
                </a:solidFill>
              </a:rPr>
              <a:t>Control-M Implementation Methodology</a:t>
            </a:r>
          </a:p>
          <a:p>
            <a:pPr algn="r"/>
            <a:r>
              <a:rPr lang="en-US" sz="2800" b="1" dirty="0">
                <a:solidFill>
                  <a:schemeClr val="accent5"/>
                </a:solidFill>
              </a:rPr>
              <a:t>Step #10  </a:t>
            </a:r>
          </a:p>
        </p:txBody>
      </p:sp>
      <p:sp>
        <p:nvSpPr>
          <p:cNvPr id="27" name="Rectangle 26"/>
          <p:cNvSpPr/>
          <p:nvPr/>
        </p:nvSpPr>
        <p:spPr>
          <a:xfrm>
            <a:off x="179512" y="4371990"/>
            <a:ext cx="83058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accent5"/>
                </a:solidFill>
              </a:rPr>
              <a:t>Post Go-live Support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accent5"/>
                </a:solidFill>
              </a:rPr>
              <a:t>Monitor job execution status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accent5"/>
                </a:solidFill>
              </a:rPr>
              <a:t>Conduct overall health check and performance review for Control-M</a:t>
            </a:r>
          </a:p>
        </p:txBody>
      </p:sp>
      <p:sp>
        <p:nvSpPr>
          <p:cNvPr id="47" name="Rounded Rectangle 46"/>
          <p:cNvSpPr/>
          <p:nvPr/>
        </p:nvSpPr>
        <p:spPr>
          <a:xfrm>
            <a:off x="304800" y="1587996"/>
            <a:ext cx="11430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Define the Scope</a:t>
            </a:r>
          </a:p>
        </p:txBody>
      </p:sp>
      <p:sp>
        <p:nvSpPr>
          <p:cNvPr id="48" name="Rounded Rectangle 47"/>
          <p:cNvSpPr/>
          <p:nvPr/>
        </p:nvSpPr>
        <p:spPr>
          <a:xfrm>
            <a:off x="1752600" y="1587996"/>
            <a:ext cx="11430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Finalize the Design</a:t>
            </a:r>
          </a:p>
        </p:txBody>
      </p:sp>
      <p:sp>
        <p:nvSpPr>
          <p:cNvPr id="49" name="Rounded Rectangle 48"/>
          <p:cNvSpPr/>
          <p:nvPr/>
        </p:nvSpPr>
        <p:spPr>
          <a:xfrm>
            <a:off x="3429000" y="1206996"/>
            <a:ext cx="17526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Infrastructure Creation and Configuration</a:t>
            </a:r>
          </a:p>
        </p:txBody>
      </p:sp>
      <p:sp>
        <p:nvSpPr>
          <p:cNvPr id="50" name="Rounded Rectangle 49"/>
          <p:cNvSpPr/>
          <p:nvPr/>
        </p:nvSpPr>
        <p:spPr>
          <a:xfrm>
            <a:off x="5181600" y="1968996"/>
            <a:ext cx="14478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Define Site Standards and Operational Model</a:t>
            </a:r>
          </a:p>
        </p:txBody>
      </p:sp>
      <p:sp>
        <p:nvSpPr>
          <p:cNvPr id="51" name="Rounded Rectangle 50"/>
          <p:cNvSpPr/>
          <p:nvPr/>
        </p:nvSpPr>
        <p:spPr>
          <a:xfrm>
            <a:off x="3429000" y="1968996"/>
            <a:ext cx="14478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Process Review</a:t>
            </a:r>
          </a:p>
        </p:txBody>
      </p:sp>
      <p:sp>
        <p:nvSpPr>
          <p:cNvPr id="52" name="Rounded Rectangle 51"/>
          <p:cNvSpPr/>
          <p:nvPr/>
        </p:nvSpPr>
        <p:spPr>
          <a:xfrm>
            <a:off x="5486400" y="1206996"/>
            <a:ext cx="11430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Application Integration</a:t>
            </a:r>
          </a:p>
        </p:txBody>
      </p:sp>
      <p:sp>
        <p:nvSpPr>
          <p:cNvPr id="53" name="Rounded Rectangle 52"/>
          <p:cNvSpPr/>
          <p:nvPr/>
        </p:nvSpPr>
        <p:spPr>
          <a:xfrm>
            <a:off x="7086600" y="1587996"/>
            <a:ext cx="14478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Process Migration and Parallel Testing</a:t>
            </a:r>
          </a:p>
        </p:txBody>
      </p:sp>
      <p:sp>
        <p:nvSpPr>
          <p:cNvPr id="54" name="Rounded Rectangle 53"/>
          <p:cNvSpPr/>
          <p:nvPr/>
        </p:nvSpPr>
        <p:spPr>
          <a:xfrm>
            <a:off x="7086600" y="2502396"/>
            <a:ext cx="14478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Go-live</a:t>
            </a:r>
          </a:p>
        </p:txBody>
      </p:sp>
      <p:sp>
        <p:nvSpPr>
          <p:cNvPr id="55" name="Rounded Rectangle 54"/>
          <p:cNvSpPr/>
          <p:nvPr/>
        </p:nvSpPr>
        <p:spPr>
          <a:xfrm>
            <a:off x="7086600" y="3264396"/>
            <a:ext cx="1447800" cy="457200"/>
          </a:xfrm>
          <a:prstGeom prst="roundRect">
            <a:avLst/>
          </a:prstGeom>
          <a:gradFill rotWithShape="1">
            <a:gsLst>
              <a:gs pos="0">
                <a:srgbClr val="9BBB59">
                  <a:shade val="51000"/>
                  <a:satMod val="130000"/>
                </a:srgbClr>
              </a:gs>
              <a:gs pos="80000">
                <a:srgbClr val="9BBB59">
                  <a:shade val="93000"/>
                  <a:satMod val="130000"/>
                </a:srgbClr>
              </a:gs>
              <a:gs pos="100000">
                <a:srgbClr val="9BBB59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Post Go-live Support</a:t>
            </a:r>
          </a:p>
        </p:txBody>
      </p:sp>
      <p:sp>
        <p:nvSpPr>
          <p:cNvPr id="56" name="Rounded Rectangle 55"/>
          <p:cNvSpPr/>
          <p:nvPr/>
        </p:nvSpPr>
        <p:spPr>
          <a:xfrm>
            <a:off x="2209800" y="2883396"/>
            <a:ext cx="44196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Product Mentoring</a:t>
            </a:r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1447800" y="1816596"/>
            <a:ext cx="304800" cy="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58" name="Straight Arrow Connector 57"/>
          <p:cNvCxnSpPr/>
          <p:nvPr/>
        </p:nvCxnSpPr>
        <p:spPr>
          <a:xfrm>
            <a:off x="5181600" y="1435596"/>
            <a:ext cx="304800" cy="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59" name="Straight Arrow Connector 58"/>
          <p:cNvCxnSpPr/>
          <p:nvPr/>
        </p:nvCxnSpPr>
        <p:spPr>
          <a:xfrm>
            <a:off x="4876800" y="2197596"/>
            <a:ext cx="304800" cy="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60" name="Curved Connector 59"/>
          <p:cNvCxnSpPr/>
          <p:nvPr/>
        </p:nvCxnSpPr>
        <p:spPr>
          <a:xfrm flipV="1">
            <a:off x="2895600" y="1435596"/>
            <a:ext cx="533400" cy="381000"/>
          </a:xfrm>
          <a:prstGeom prst="curvedConnector3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61" name="Curved Connector 60"/>
          <p:cNvCxnSpPr/>
          <p:nvPr/>
        </p:nvCxnSpPr>
        <p:spPr>
          <a:xfrm>
            <a:off x="2895600" y="1816596"/>
            <a:ext cx="533400" cy="381000"/>
          </a:xfrm>
          <a:prstGeom prst="curvedConnector3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62" name="Curved Connector 61"/>
          <p:cNvCxnSpPr/>
          <p:nvPr/>
        </p:nvCxnSpPr>
        <p:spPr>
          <a:xfrm>
            <a:off x="1447800" y="1816596"/>
            <a:ext cx="762000" cy="1295400"/>
          </a:xfrm>
          <a:prstGeom prst="curvedConnector3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63" name="Curved Connector 62"/>
          <p:cNvCxnSpPr/>
          <p:nvPr/>
        </p:nvCxnSpPr>
        <p:spPr>
          <a:xfrm>
            <a:off x="6629400" y="1435596"/>
            <a:ext cx="457200" cy="381000"/>
          </a:xfrm>
          <a:prstGeom prst="curvedConnector3">
            <a:avLst>
              <a:gd name="adj1" fmla="val 50000"/>
            </a:avLst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64" name="Curved Connector 63"/>
          <p:cNvCxnSpPr/>
          <p:nvPr/>
        </p:nvCxnSpPr>
        <p:spPr>
          <a:xfrm flipV="1">
            <a:off x="6629400" y="1816596"/>
            <a:ext cx="457200" cy="381000"/>
          </a:xfrm>
          <a:prstGeom prst="curvedConnector3">
            <a:avLst>
              <a:gd name="adj1" fmla="val 50000"/>
            </a:avLst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75" name="Curved Connector 74"/>
          <p:cNvCxnSpPr/>
          <p:nvPr/>
        </p:nvCxnSpPr>
        <p:spPr>
          <a:xfrm flipV="1">
            <a:off x="6629400" y="2730996"/>
            <a:ext cx="457200" cy="381000"/>
          </a:xfrm>
          <a:prstGeom prst="curvedConnector3">
            <a:avLst>
              <a:gd name="adj1" fmla="val 50000"/>
            </a:avLst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76" name="Straight Arrow Connector 75"/>
          <p:cNvCxnSpPr/>
          <p:nvPr/>
        </p:nvCxnSpPr>
        <p:spPr>
          <a:xfrm>
            <a:off x="7810500" y="2045196"/>
            <a:ext cx="0" cy="45720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77" name="Straight Arrow Connector 76"/>
          <p:cNvCxnSpPr/>
          <p:nvPr/>
        </p:nvCxnSpPr>
        <p:spPr>
          <a:xfrm>
            <a:off x="7810500" y="2959596"/>
            <a:ext cx="0" cy="30480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18821580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961823"/>
            <a:ext cx="7467600" cy="1015663"/>
          </a:xfr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Thank You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4906820"/>
            <a:ext cx="654968" cy="6549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976385"/>
            <a:ext cx="1278656" cy="593662"/>
          </a:xfrm>
          <a:prstGeom prst="rect">
            <a:avLst/>
          </a:prstGeom>
        </p:spPr>
      </p:pic>
      <p:pic>
        <p:nvPicPr>
          <p:cNvPr id="7" name="Picture 6" descr="Partner_of_Year_150px">
            <a:extLst>
              <a:ext uri="{FF2B5EF4-FFF2-40B4-BE49-F238E27FC236}">
                <a16:creationId xmlns:a16="http://schemas.microsoft.com/office/drawing/2014/main" id="{582AEC14-E263-4AD0-B5B8-92E8B06BD362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824729"/>
            <a:ext cx="1428750" cy="8191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6945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63689" y="43710"/>
            <a:ext cx="73448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 dirty="0">
                <a:solidFill>
                  <a:schemeClr val="accent5"/>
                </a:solidFill>
              </a:rPr>
              <a:t>Control-M Implementation Methodology</a:t>
            </a:r>
          </a:p>
          <a:p>
            <a:pPr algn="r"/>
            <a:r>
              <a:rPr lang="en-US" sz="2800" b="1" dirty="0">
                <a:solidFill>
                  <a:schemeClr val="accent5"/>
                </a:solidFill>
              </a:rPr>
              <a:t>Step #1  </a:t>
            </a:r>
          </a:p>
        </p:txBody>
      </p:sp>
      <p:sp>
        <p:nvSpPr>
          <p:cNvPr id="65" name="Rounded Rectangle 64"/>
          <p:cNvSpPr/>
          <p:nvPr/>
        </p:nvSpPr>
        <p:spPr>
          <a:xfrm>
            <a:off x="304800" y="1587996"/>
            <a:ext cx="1143000" cy="457200"/>
          </a:xfrm>
          <a:prstGeom prst="roundRect">
            <a:avLst/>
          </a:prstGeom>
          <a:gradFill rotWithShape="1">
            <a:gsLst>
              <a:gs pos="0">
                <a:srgbClr val="4BACC6">
                  <a:shade val="51000"/>
                  <a:satMod val="130000"/>
                </a:srgbClr>
              </a:gs>
              <a:gs pos="80000">
                <a:srgbClr val="4BACC6">
                  <a:shade val="93000"/>
                  <a:satMod val="130000"/>
                </a:srgbClr>
              </a:gs>
              <a:gs pos="100000">
                <a:srgbClr val="4BACC6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Define the Scope</a:t>
            </a:r>
          </a:p>
        </p:txBody>
      </p:sp>
      <p:sp>
        <p:nvSpPr>
          <p:cNvPr id="66" name="Rounded Rectangle 65"/>
          <p:cNvSpPr/>
          <p:nvPr/>
        </p:nvSpPr>
        <p:spPr>
          <a:xfrm>
            <a:off x="1752600" y="1587996"/>
            <a:ext cx="11430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Finalize the Design</a:t>
            </a:r>
          </a:p>
        </p:txBody>
      </p:sp>
      <p:sp>
        <p:nvSpPr>
          <p:cNvPr id="67" name="Rounded Rectangle 66"/>
          <p:cNvSpPr/>
          <p:nvPr/>
        </p:nvSpPr>
        <p:spPr>
          <a:xfrm>
            <a:off x="3429000" y="1206996"/>
            <a:ext cx="17526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Infrastructure Creation and Configuration</a:t>
            </a:r>
          </a:p>
        </p:txBody>
      </p:sp>
      <p:sp>
        <p:nvSpPr>
          <p:cNvPr id="68" name="Rounded Rectangle 67"/>
          <p:cNvSpPr/>
          <p:nvPr/>
        </p:nvSpPr>
        <p:spPr>
          <a:xfrm>
            <a:off x="5181600" y="1968996"/>
            <a:ext cx="14478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Define </a:t>
            </a:r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Site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Standards and Operational </a:t>
            </a:r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Model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9" name="Rounded Rectangle 68"/>
          <p:cNvSpPr/>
          <p:nvPr/>
        </p:nvSpPr>
        <p:spPr>
          <a:xfrm>
            <a:off x="3429000" y="1968996"/>
            <a:ext cx="14478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Process Review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5486400" y="1206996"/>
            <a:ext cx="11430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Application Integration</a:t>
            </a:r>
          </a:p>
        </p:txBody>
      </p:sp>
      <p:sp>
        <p:nvSpPr>
          <p:cNvPr id="71" name="Rounded Rectangle 70"/>
          <p:cNvSpPr/>
          <p:nvPr/>
        </p:nvSpPr>
        <p:spPr>
          <a:xfrm>
            <a:off x="7086600" y="1587996"/>
            <a:ext cx="14478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Process Migration and Parallel </a:t>
            </a:r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Testing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2" name="Rounded Rectangle 71"/>
          <p:cNvSpPr/>
          <p:nvPr/>
        </p:nvSpPr>
        <p:spPr>
          <a:xfrm>
            <a:off x="7086600" y="2502396"/>
            <a:ext cx="14478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Go-live</a:t>
            </a:r>
          </a:p>
        </p:txBody>
      </p:sp>
      <p:sp>
        <p:nvSpPr>
          <p:cNvPr id="73" name="Rounded Rectangle 72"/>
          <p:cNvSpPr/>
          <p:nvPr/>
        </p:nvSpPr>
        <p:spPr>
          <a:xfrm>
            <a:off x="7086600" y="3264396"/>
            <a:ext cx="14478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Post Go-live </a:t>
            </a:r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Support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4" name="Rounded Rectangle 73"/>
          <p:cNvSpPr/>
          <p:nvPr/>
        </p:nvSpPr>
        <p:spPr>
          <a:xfrm>
            <a:off x="2209800" y="2883396"/>
            <a:ext cx="44196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Product </a:t>
            </a:r>
            <a:r>
              <a:rPr lang="en-US" sz="1000" kern="0" noProof="0" dirty="0">
                <a:solidFill>
                  <a:sysClr val="window" lastClr="FFFFFF"/>
                </a:solidFill>
                <a:latin typeface="Calibri"/>
              </a:rPr>
              <a:t>M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entoring</a:t>
            </a:r>
          </a:p>
        </p:txBody>
      </p:sp>
      <p:cxnSp>
        <p:nvCxnSpPr>
          <p:cNvPr id="92" name="Straight Arrow Connector 91"/>
          <p:cNvCxnSpPr>
            <a:stCxn id="65" idx="3"/>
            <a:endCxn id="66" idx="1"/>
          </p:cNvCxnSpPr>
          <p:nvPr/>
        </p:nvCxnSpPr>
        <p:spPr>
          <a:xfrm>
            <a:off x="1447800" y="1816596"/>
            <a:ext cx="304800" cy="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93" name="Straight Arrow Connector 92"/>
          <p:cNvCxnSpPr>
            <a:stCxn id="67" idx="3"/>
            <a:endCxn id="70" idx="1"/>
          </p:cNvCxnSpPr>
          <p:nvPr/>
        </p:nvCxnSpPr>
        <p:spPr>
          <a:xfrm>
            <a:off x="5181600" y="1435596"/>
            <a:ext cx="304800" cy="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94" name="Straight Arrow Connector 93"/>
          <p:cNvCxnSpPr>
            <a:stCxn id="69" idx="3"/>
            <a:endCxn id="68" idx="1"/>
          </p:cNvCxnSpPr>
          <p:nvPr/>
        </p:nvCxnSpPr>
        <p:spPr>
          <a:xfrm>
            <a:off x="4876800" y="2197596"/>
            <a:ext cx="304800" cy="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95" name="Curved Connector 94"/>
          <p:cNvCxnSpPr>
            <a:stCxn id="66" idx="3"/>
            <a:endCxn id="67" idx="1"/>
          </p:cNvCxnSpPr>
          <p:nvPr/>
        </p:nvCxnSpPr>
        <p:spPr>
          <a:xfrm flipV="1">
            <a:off x="2895600" y="1435596"/>
            <a:ext cx="533400" cy="381000"/>
          </a:xfrm>
          <a:prstGeom prst="curvedConnector3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96" name="Curved Connector 95"/>
          <p:cNvCxnSpPr>
            <a:stCxn id="66" idx="3"/>
            <a:endCxn id="69" idx="1"/>
          </p:cNvCxnSpPr>
          <p:nvPr/>
        </p:nvCxnSpPr>
        <p:spPr>
          <a:xfrm>
            <a:off x="2895600" y="1816596"/>
            <a:ext cx="533400" cy="381000"/>
          </a:xfrm>
          <a:prstGeom prst="curvedConnector3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97" name="Curved Connector 96"/>
          <p:cNvCxnSpPr>
            <a:stCxn id="65" idx="3"/>
            <a:endCxn id="74" idx="1"/>
          </p:cNvCxnSpPr>
          <p:nvPr/>
        </p:nvCxnSpPr>
        <p:spPr>
          <a:xfrm>
            <a:off x="1447800" y="1816596"/>
            <a:ext cx="762000" cy="1295400"/>
          </a:xfrm>
          <a:prstGeom prst="curvedConnector3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98" name="Curved Connector 97"/>
          <p:cNvCxnSpPr>
            <a:stCxn id="70" idx="3"/>
            <a:endCxn id="71" idx="1"/>
          </p:cNvCxnSpPr>
          <p:nvPr/>
        </p:nvCxnSpPr>
        <p:spPr>
          <a:xfrm>
            <a:off x="6629400" y="1435596"/>
            <a:ext cx="457200" cy="381000"/>
          </a:xfrm>
          <a:prstGeom prst="curvedConnector3">
            <a:avLst>
              <a:gd name="adj1" fmla="val 50000"/>
            </a:avLst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99" name="Curved Connector 98"/>
          <p:cNvCxnSpPr>
            <a:stCxn id="68" idx="3"/>
            <a:endCxn id="71" idx="1"/>
          </p:cNvCxnSpPr>
          <p:nvPr/>
        </p:nvCxnSpPr>
        <p:spPr>
          <a:xfrm flipV="1">
            <a:off x="6629400" y="1816596"/>
            <a:ext cx="457200" cy="381000"/>
          </a:xfrm>
          <a:prstGeom prst="curvedConnector3">
            <a:avLst>
              <a:gd name="adj1" fmla="val 50000"/>
            </a:avLst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00" name="Curved Connector 99"/>
          <p:cNvCxnSpPr>
            <a:stCxn id="74" idx="3"/>
            <a:endCxn id="72" idx="1"/>
          </p:cNvCxnSpPr>
          <p:nvPr/>
        </p:nvCxnSpPr>
        <p:spPr>
          <a:xfrm flipV="1">
            <a:off x="6629400" y="2730996"/>
            <a:ext cx="457200" cy="381000"/>
          </a:xfrm>
          <a:prstGeom prst="curvedConnector3">
            <a:avLst>
              <a:gd name="adj1" fmla="val 50000"/>
            </a:avLst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01" name="Straight Arrow Connector 100"/>
          <p:cNvCxnSpPr>
            <a:stCxn id="71" idx="2"/>
            <a:endCxn id="72" idx="0"/>
          </p:cNvCxnSpPr>
          <p:nvPr/>
        </p:nvCxnSpPr>
        <p:spPr>
          <a:xfrm>
            <a:off x="7810500" y="2045196"/>
            <a:ext cx="0" cy="45720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02" name="Straight Arrow Connector 101"/>
          <p:cNvCxnSpPr>
            <a:stCxn id="72" idx="2"/>
            <a:endCxn id="73" idx="0"/>
          </p:cNvCxnSpPr>
          <p:nvPr/>
        </p:nvCxnSpPr>
        <p:spPr>
          <a:xfrm>
            <a:off x="7810500" y="2959596"/>
            <a:ext cx="0" cy="30480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25" name="Rectangle 24"/>
          <p:cNvSpPr/>
          <p:nvPr/>
        </p:nvSpPr>
        <p:spPr>
          <a:xfrm>
            <a:off x="179512" y="4372570"/>
            <a:ext cx="8305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accent5"/>
                </a:solidFill>
              </a:rPr>
              <a:t>Define the Scope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accent5"/>
                </a:solidFill>
              </a:rPr>
              <a:t>Overview of Control-M features (i.e. licensed features)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accent5"/>
                </a:solidFill>
              </a:rPr>
              <a:t>Decide which add-ons and Control Modules are to be implemented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accent5"/>
                </a:solidFill>
              </a:rPr>
              <a:t>Identify target applications for the onboarding/conversion</a:t>
            </a:r>
          </a:p>
        </p:txBody>
      </p:sp>
    </p:spTree>
    <p:extLst>
      <p:ext uri="{BB962C8B-B14F-4D97-AF65-F5344CB8AC3E}">
        <p14:creationId xmlns:p14="http://schemas.microsoft.com/office/powerpoint/2010/main" val="1832372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63689" y="43710"/>
            <a:ext cx="73448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 dirty="0">
                <a:solidFill>
                  <a:schemeClr val="accent5"/>
                </a:solidFill>
              </a:rPr>
              <a:t>Control-M Implementation Methodology</a:t>
            </a:r>
          </a:p>
          <a:p>
            <a:pPr algn="r"/>
            <a:r>
              <a:rPr lang="en-US" sz="2800" b="1" dirty="0">
                <a:solidFill>
                  <a:schemeClr val="accent5"/>
                </a:solidFill>
              </a:rPr>
              <a:t>Step #2  </a:t>
            </a:r>
          </a:p>
        </p:txBody>
      </p:sp>
      <p:sp>
        <p:nvSpPr>
          <p:cNvPr id="25" name="Rectangle 24"/>
          <p:cNvSpPr/>
          <p:nvPr/>
        </p:nvSpPr>
        <p:spPr>
          <a:xfrm>
            <a:off x="228600" y="3406676"/>
            <a:ext cx="8305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accent5"/>
                </a:solidFill>
              </a:rPr>
              <a:t>Finalize the Design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accent5"/>
                </a:solidFill>
              </a:rPr>
              <a:t>Control-M architecture overview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accent5"/>
                </a:solidFill>
              </a:rPr>
              <a:t>Estimate the number of jobs/users/Agents and forecast the growth rate over x years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accent5"/>
                </a:solidFill>
              </a:rPr>
              <a:t>Review HA/DR requirements (RPO and RTO)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accent5"/>
                </a:solidFill>
              </a:rPr>
              <a:t>Produce machine specs/VM/database/network/firewall design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accent5"/>
                </a:solidFill>
              </a:rPr>
              <a:t>Produce application monitoring, backup and integration design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accent5"/>
                </a:solidFill>
              </a:rPr>
              <a:t>Event integration design (email, SMS, open tickets etc.)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accent5"/>
                </a:solidFill>
              </a:rPr>
              <a:t>Security related discussions for LDAP/AD integration and batch account management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accent5"/>
                </a:solidFill>
              </a:rPr>
              <a:t>Recommend Control-M/Agent, Agentless and Control Module deployment method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304800" y="1587996"/>
            <a:ext cx="11430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Define the Scope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1752600" y="1587996"/>
            <a:ext cx="1143000" cy="457200"/>
          </a:xfrm>
          <a:prstGeom prst="roundRect">
            <a:avLst/>
          </a:prstGeom>
          <a:gradFill rotWithShape="1">
            <a:gsLst>
              <a:gs pos="0">
                <a:srgbClr val="4BACC6">
                  <a:shade val="51000"/>
                  <a:satMod val="130000"/>
                </a:srgbClr>
              </a:gs>
              <a:gs pos="80000">
                <a:srgbClr val="4BACC6">
                  <a:shade val="93000"/>
                  <a:satMod val="130000"/>
                </a:srgbClr>
              </a:gs>
              <a:gs pos="100000">
                <a:srgbClr val="4BACC6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Finalize the Design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3429000" y="1206996"/>
            <a:ext cx="17526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Infrastructure Creation and Configuration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5181600" y="1968996"/>
            <a:ext cx="14478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Define </a:t>
            </a:r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Site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Standards and Operational </a:t>
            </a:r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Model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3429000" y="1968996"/>
            <a:ext cx="14478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Process Review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5486400" y="1206996"/>
            <a:ext cx="11430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Application Integration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7086600" y="1587996"/>
            <a:ext cx="14478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Process Migration and Parallel </a:t>
            </a:r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Testing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7086600" y="2502396"/>
            <a:ext cx="14478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Go-live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7086600" y="3264396"/>
            <a:ext cx="14478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Post Go-live </a:t>
            </a:r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Support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2209800" y="2883396"/>
            <a:ext cx="44196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Product </a:t>
            </a:r>
            <a:r>
              <a:rPr lang="en-US" sz="1000" kern="0" noProof="0" dirty="0">
                <a:solidFill>
                  <a:sysClr val="window" lastClr="FFFFFF"/>
                </a:solidFill>
                <a:latin typeface="Calibri"/>
              </a:rPr>
              <a:t>M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entoring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1447800" y="1816596"/>
            <a:ext cx="304800" cy="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7" name="Straight Arrow Connector 36"/>
          <p:cNvCxnSpPr/>
          <p:nvPr/>
        </p:nvCxnSpPr>
        <p:spPr>
          <a:xfrm>
            <a:off x="5181600" y="1435596"/>
            <a:ext cx="304800" cy="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8" name="Straight Arrow Connector 37"/>
          <p:cNvCxnSpPr/>
          <p:nvPr/>
        </p:nvCxnSpPr>
        <p:spPr>
          <a:xfrm>
            <a:off x="4876800" y="2197596"/>
            <a:ext cx="304800" cy="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9" name="Curved Connector 38"/>
          <p:cNvCxnSpPr/>
          <p:nvPr/>
        </p:nvCxnSpPr>
        <p:spPr>
          <a:xfrm flipV="1">
            <a:off x="2895600" y="1435596"/>
            <a:ext cx="533400" cy="381000"/>
          </a:xfrm>
          <a:prstGeom prst="curvedConnector3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0" name="Curved Connector 39"/>
          <p:cNvCxnSpPr/>
          <p:nvPr/>
        </p:nvCxnSpPr>
        <p:spPr>
          <a:xfrm>
            <a:off x="2895600" y="1816596"/>
            <a:ext cx="533400" cy="381000"/>
          </a:xfrm>
          <a:prstGeom prst="curvedConnector3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1" name="Curved Connector 40"/>
          <p:cNvCxnSpPr/>
          <p:nvPr/>
        </p:nvCxnSpPr>
        <p:spPr>
          <a:xfrm>
            <a:off x="1447800" y="1816596"/>
            <a:ext cx="762000" cy="1295400"/>
          </a:xfrm>
          <a:prstGeom prst="curvedConnector3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2" name="Curved Connector 41"/>
          <p:cNvCxnSpPr/>
          <p:nvPr/>
        </p:nvCxnSpPr>
        <p:spPr>
          <a:xfrm>
            <a:off x="6629400" y="1435596"/>
            <a:ext cx="457200" cy="381000"/>
          </a:xfrm>
          <a:prstGeom prst="curvedConnector3">
            <a:avLst>
              <a:gd name="adj1" fmla="val 50000"/>
            </a:avLst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3" name="Curved Connector 42"/>
          <p:cNvCxnSpPr/>
          <p:nvPr/>
        </p:nvCxnSpPr>
        <p:spPr>
          <a:xfrm flipV="1">
            <a:off x="6629400" y="1816596"/>
            <a:ext cx="457200" cy="381000"/>
          </a:xfrm>
          <a:prstGeom prst="curvedConnector3">
            <a:avLst>
              <a:gd name="adj1" fmla="val 50000"/>
            </a:avLst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4" name="Curved Connector 43"/>
          <p:cNvCxnSpPr/>
          <p:nvPr/>
        </p:nvCxnSpPr>
        <p:spPr>
          <a:xfrm flipV="1">
            <a:off x="6629400" y="2730996"/>
            <a:ext cx="457200" cy="381000"/>
          </a:xfrm>
          <a:prstGeom prst="curvedConnector3">
            <a:avLst>
              <a:gd name="adj1" fmla="val 50000"/>
            </a:avLst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5" name="Straight Arrow Connector 44"/>
          <p:cNvCxnSpPr/>
          <p:nvPr/>
        </p:nvCxnSpPr>
        <p:spPr>
          <a:xfrm>
            <a:off x="7810500" y="2045196"/>
            <a:ext cx="0" cy="45720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6" name="Straight Arrow Connector 45"/>
          <p:cNvCxnSpPr/>
          <p:nvPr/>
        </p:nvCxnSpPr>
        <p:spPr>
          <a:xfrm>
            <a:off x="7810500" y="2959596"/>
            <a:ext cx="0" cy="30480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1769966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63689" y="43710"/>
            <a:ext cx="73448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 dirty="0">
                <a:solidFill>
                  <a:schemeClr val="accent5"/>
                </a:solidFill>
              </a:rPr>
              <a:t>Control-M Implementation Methodology</a:t>
            </a:r>
          </a:p>
          <a:p>
            <a:pPr algn="r"/>
            <a:r>
              <a:rPr lang="en-US" sz="2800" b="1" dirty="0">
                <a:solidFill>
                  <a:schemeClr val="accent5"/>
                </a:solidFill>
              </a:rPr>
              <a:t>Step #3  </a:t>
            </a:r>
          </a:p>
        </p:txBody>
      </p:sp>
      <p:sp>
        <p:nvSpPr>
          <p:cNvPr id="27" name="Rectangle 26"/>
          <p:cNvSpPr/>
          <p:nvPr/>
        </p:nvSpPr>
        <p:spPr>
          <a:xfrm>
            <a:off x="185737" y="3768327"/>
            <a:ext cx="83058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accent5"/>
                </a:solidFill>
              </a:rPr>
              <a:t>Infrastructure Creation and Configuration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accent5"/>
                </a:solidFill>
              </a:rPr>
              <a:t>Environment validation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accent5"/>
                </a:solidFill>
              </a:rPr>
              <a:t>Core components installation and configuration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accent5"/>
                </a:solidFill>
              </a:rPr>
              <a:t>HA/DR configuration and testing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accent5"/>
                </a:solidFill>
              </a:rPr>
              <a:t>Control-M/Agent and Control Module deployment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accent5"/>
                </a:solidFill>
              </a:rPr>
              <a:t>GUI client deployment to end users and/or Citrix farm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accent5"/>
                </a:solidFill>
              </a:rPr>
              <a:t>Define housekeeping jobs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304800" y="1587996"/>
            <a:ext cx="11430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Define the Scope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1752600" y="1587996"/>
            <a:ext cx="11430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Finalize the Design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3429000" y="1206996"/>
            <a:ext cx="1752600" cy="457200"/>
          </a:xfrm>
          <a:prstGeom prst="roundRect">
            <a:avLst/>
          </a:prstGeom>
          <a:gradFill rotWithShape="1">
            <a:gsLst>
              <a:gs pos="0">
                <a:srgbClr val="4BACC6">
                  <a:shade val="51000"/>
                  <a:satMod val="130000"/>
                </a:srgbClr>
              </a:gs>
              <a:gs pos="80000">
                <a:srgbClr val="4BACC6">
                  <a:shade val="93000"/>
                  <a:satMod val="130000"/>
                </a:srgbClr>
              </a:gs>
              <a:gs pos="100000">
                <a:srgbClr val="4BACC6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Infrastructure Creation and Configuration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5181600" y="1968996"/>
            <a:ext cx="14478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Define </a:t>
            </a:r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Site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Standards and Operational </a:t>
            </a:r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Model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3429000" y="1968996"/>
            <a:ext cx="14478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Process Review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5486400" y="1206996"/>
            <a:ext cx="11430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Application Integration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7086600" y="1587996"/>
            <a:ext cx="14478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Process Migration and Parallel </a:t>
            </a:r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Testing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7086600" y="2502396"/>
            <a:ext cx="14478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Go-live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7086600" y="3264396"/>
            <a:ext cx="14478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Post Go-live </a:t>
            </a:r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Support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2209800" y="2883396"/>
            <a:ext cx="44196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Product </a:t>
            </a:r>
            <a:r>
              <a:rPr lang="en-US" sz="1000" kern="0" noProof="0" dirty="0">
                <a:solidFill>
                  <a:sysClr val="window" lastClr="FFFFFF"/>
                </a:solidFill>
                <a:latin typeface="Calibri"/>
              </a:rPr>
              <a:t>M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entoring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1447800" y="1816596"/>
            <a:ext cx="304800" cy="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7" name="Straight Arrow Connector 36"/>
          <p:cNvCxnSpPr/>
          <p:nvPr/>
        </p:nvCxnSpPr>
        <p:spPr>
          <a:xfrm>
            <a:off x="5181600" y="1435596"/>
            <a:ext cx="304800" cy="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8" name="Straight Arrow Connector 37"/>
          <p:cNvCxnSpPr/>
          <p:nvPr/>
        </p:nvCxnSpPr>
        <p:spPr>
          <a:xfrm>
            <a:off x="4876800" y="2197596"/>
            <a:ext cx="304800" cy="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9" name="Curved Connector 38"/>
          <p:cNvCxnSpPr/>
          <p:nvPr/>
        </p:nvCxnSpPr>
        <p:spPr>
          <a:xfrm flipV="1">
            <a:off x="2895600" y="1435596"/>
            <a:ext cx="533400" cy="381000"/>
          </a:xfrm>
          <a:prstGeom prst="curvedConnector3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0" name="Curved Connector 39"/>
          <p:cNvCxnSpPr/>
          <p:nvPr/>
        </p:nvCxnSpPr>
        <p:spPr>
          <a:xfrm>
            <a:off x="2895600" y="1816596"/>
            <a:ext cx="533400" cy="381000"/>
          </a:xfrm>
          <a:prstGeom prst="curvedConnector3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1" name="Curved Connector 40"/>
          <p:cNvCxnSpPr/>
          <p:nvPr/>
        </p:nvCxnSpPr>
        <p:spPr>
          <a:xfrm>
            <a:off x="1447800" y="1816596"/>
            <a:ext cx="762000" cy="1295400"/>
          </a:xfrm>
          <a:prstGeom prst="curvedConnector3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2" name="Curved Connector 41"/>
          <p:cNvCxnSpPr/>
          <p:nvPr/>
        </p:nvCxnSpPr>
        <p:spPr>
          <a:xfrm>
            <a:off x="6629400" y="1435596"/>
            <a:ext cx="457200" cy="381000"/>
          </a:xfrm>
          <a:prstGeom prst="curvedConnector3">
            <a:avLst>
              <a:gd name="adj1" fmla="val 50000"/>
            </a:avLst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3" name="Curved Connector 42"/>
          <p:cNvCxnSpPr/>
          <p:nvPr/>
        </p:nvCxnSpPr>
        <p:spPr>
          <a:xfrm flipV="1">
            <a:off x="6629400" y="1816596"/>
            <a:ext cx="457200" cy="381000"/>
          </a:xfrm>
          <a:prstGeom prst="curvedConnector3">
            <a:avLst>
              <a:gd name="adj1" fmla="val 50000"/>
            </a:avLst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4" name="Curved Connector 43"/>
          <p:cNvCxnSpPr/>
          <p:nvPr/>
        </p:nvCxnSpPr>
        <p:spPr>
          <a:xfrm flipV="1">
            <a:off x="6629400" y="2730996"/>
            <a:ext cx="457200" cy="381000"/>
          </a:xfrm>
          <a:prstGeom prst="curvedConnector3">
            <a:avLst>
              <a:gd name="adj1" fmla="val 50000"/>
            </a:avLst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5" name="Straight Arrow Connector 44"/>
          <p:cNvCxnSpPr/>
          <p:nvPr/>
        </p:nvCxnSpPr>
        <p:spPr>
          <a:xfrm>
            <a:off x="7810500" y="2045196"/>
            <a:ext cx="0" cy="45720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6" name="Straight Arrow Connector 45"/>
          <p:cNvCxnSpPr/>
          <p:nvPr/>
        </p:nvCxnSpPr>
        <p:spPr>
          <a:xfrm>
            <a:off x="7810500" y="2959596"/>
            <a:ext cx="0" cy="30480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2641691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63689" y="43710"/>
            <a:ext cx="73448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 dirty="0">
                <a:solidFill>
                  <a:schemeClr val="accent5"/>
                </a:solidFill>
              </a:rPr>
              <a:t>Control-M Implementation Methodology</a:t>
            </a:r>
          </a:p>
          <a:p>
            <a:pPr algn="r"/>
            <a:r>
              <a:rPr lang="en-US" sz="2800" b="1" dirty="0">
                <a:solidFill>
                  <a:schemeClr val="accent5"/>
                </a:solidFill>
              </a:rPr>
              <a:t>Step #4  </a:t>
            </a:r>
          </a:p>
        </p:txBody>
      </p:sp>
      <p:sp>
        <p:nvSpPr>
          <p:cNvPr id="27" name="Rectangle 26"/>
          <p:cNvSpPr/>
          <p:nvPr/>
        </p:nvSpPr>
        <p:spPr>
          <a:xfrm>
            <a:off x="179512" y="4081636"/>
            <a:ext cx="8305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accent5"/>
                </a:solidFill>
              </a:rPr>
              <a:t>Application Integration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accent5"/>
                </a:solidFill>
              </a:rPr>
              <a:t>Integrate Control-M with third-party event processing platform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accent5"/>
                </a:solidFill>
              </a:rPr>
              <a:t>Fine tune event triggers and alerting messages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accent5"/>
                </a:solidFill>
              </a:rPr>
              <a:t>Configure monitoring for Control-M core components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accent5"/>
                </a:solidFill>
              </a:rPr>
              <a:t>Configure backup for Control-M file system and database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accent5"/>
                </a:solidFill>
              </a:rPr>
              <a:t>LDAP authentication integration (if required)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304800" y="1587996"/>
            <a:ext cx="11430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Define the Scope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1752600" y="1587996"/>
            <a:ext cx="11430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Finalize the Design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3429000" y="1206996"/>
            <a:ext cx="17526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Infrastructure Creation and Configuration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5181600" y="1968996"/>
            <a:ext cx="14478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Define </a:t>
            </a:r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Site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Standards and Operational </a:t>
            </a:r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Model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3429000" y="1968996"/>
            <a:ext cx="14478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Process Review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5486400" y="1206996"/>
            <a:ext cx="1143000" cy="457200"/>
          </a:xfrm>
          <a:prstGeom prst="roundRect">
            <a:avLst/>
          </a:prstGeom>
          <a:gradFill rotWithShape="1">
            <a:gsLst>
              <a:gs pos="0">
                <a:srgbClr val="4BACC6">
                  <a:shade val="51000"/>
                  <a:satMod val="130000"/>
                </a:srgbClr>
              </a:gs>
              <a:gs pos="80000">
                <a:srgbClr val="4BACC6">
                  <a:shade val="93000"/>
                  <a:satMod val="130000"/>
                </a:srgbClr>
              </a:gs>
              <a:gs pos="100000">
                <a:srgbClr val="4BACC6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Application Integration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7086600" y="1587996"/>
            <a:ext cx="14478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Process Migration and Parallel </a:t>
            </a:r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Testing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7086600" y="2502396"/>
            <a:ext cx="14478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Go-live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7086600" y="3264396"/>
            <a:ext cx="14478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Post Go-live </a:t>
            </a:r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Support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2209800" y="2883396"/>
            <a:ext cx="44196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Product </a:t>
            </a:r>
            <a:r>
              <a:rPr lang="en-US" sz="1000" kern="0" noProof="0" dirty="0">
                <a:solidFill>
                  <a:sysClr val="window" lastClr="FFFFFF"/>
                </a:solidFill>
                <a:latin typeface="Calibri"/>
              </a:rPr>
              <a:t>M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entoring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1447800" y="1816596"/>
            <a:ext cx="304800" cy="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7" name="Straight Arrow Connector 36"/>
          <p:cNvCxnSpPr/>
          <p:nvPr/>
        </p:nvCxnSpPr>
        <p:spPr>
          <a:xfrm>
            <a:off x="5181600" y="1435596"/>
            <a:ext cx="304800" cy="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8" name="Straight Arrow Connector 37"/>
          <p:cNvCxnSpPr/>
          <p:nvPr/>
        </p:nvCxnSpPr>
        <p:spPr>
          <a:xfrm>
            <a:off x="4876800" y="2197596"/>
            <a:ext cx="304800" cy="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9" name="Curved Connector 38"/>
          <p:cNvCxnSpPr/>
          <p:nvPr/>
        </p:nvCxnSpPr>
        <p:spPr>
          <a:xfrm flipV="1">
            <a:off x="2895600" y="1435596"/>
            <a:ext cx="533400" cy="381000"/>
          </a:xfrm>
          <a:prstGeom prst="curvedConnector3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0" name="Curved Connector 39"/>
          <p:cNvCxnSpPr/>
          <p:nvPr/>
        </p:nvCxnSpPr>
        <p:spPr>
          <a:xfrm>
            <a:off x="2895600" y="1816596"/>
            <a:ext cx="533400" cy="381000"/>
          </a:xfrm>
          <a:prstGeom prst="curvedConnector3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1" name="Curved Connector 40"/>
          <p:cNvCxnSpPr/>
          <p:nvPr/>
        </p:nvCxnSpPr>
        <p:spPr>
          <a:xfrm>
            <a:off x="1447800" y="1816596"/>
            <a:ext cx="762000" cy="1295400"/>
          </a:xfrm>
          <a:prstGeom prst="curvedConnector3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2" name="Curved Connector 41"/>
          <p:cNvCxnSpPr/>
          <p:nvPr/>
        </p:nvCxnSpPr>
        <p:spPr>
          <a:xfrm>
            <a:off x="6629400" y="1435596"/>
            <a:ext cx="457200" cy="381000"/>
          </a:xfrm>
          <a:prstGeom prst="curvedConnector3">
            <a:avLst>
              <a:gd name="adj1" fmla="val 50000"/>
            </a:avLst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3" name="Curved Connector 42"/>
          <p:cNvCxnSpPr/>
          <p:nvPr/>
        </p:nvCxnSpPr>
        <p:spPr>
          <a:xfrm flipV="1">
            <a:off x="6629400" y="1816596"/>
            <a:ext cx="457200" cy="381000"/>
          </a:xfrm>
          <a:prstGeom prst="curvedConnector3">
            <a:avLst>
              <a:gd name="adj1" fmla="val 50000"/>
            </a:avLst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4" name="Curved Connector 43"/>
          <p:cNvCxnSpPr/>
          <p:nvPr/>
        </p:nvCxnSpPr>
        <p:spPr>
          <a:xfrm flipV="1">
            <a:off x="6629400" y="2730996"/>
            <a:ext cx="457200" cy="381000"/>
          </a:xfrm>
          <a:prstGeom prst="curvedConnector3">
            <a:avLst>
              <a:gd name="adj1" fmla="val 50000"/>
            </a:avLst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5" name="Straight Arrow Connector 44"/>
          <p:cNvCxnSpPr/>
          <p:nvPr/>
        </p:nvCxnSpPr>
        <p:spPr>
          <a:xfrm>
            <a:off x="7810500" y="2045196"/>
            <a:ext cx="0" cy="45720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6" name="Straight Arrow Connector 45"/>
          <p:cNvCxnSpPr/>
          <p:nvPr/>
        </p:nvCxnSpPr>
        <p:spPr>
          <a:xfrm>
            <a:off x="7810500" y="2959596"/>
            <a:ext cx="0" cy="30480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38193709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63689" y="43710"/>
            <a:ext cx="73448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 dirty="0">
                <a:solidFill>
                  <a:schemeClr val="accent5"/>
                </a:solidFill>
              </a:rPr>
              <a:t>Control-M Implementation Methodology</a:t>
            </a:r>
          </a:p>
          <a:p>
            <a:pPr algn="r"/>
            <a:r>
              <a:rPr lang="en-US" sz="2800" b="1" dirty="0">
                <a:solidFill>
                  <a:schemeClr val="accent5"/>
                </a:solidFill>
              </a:rPr>
              <a:t>Step #5  </a:t>
            </a:r>
          </a:p>
        </p:txBody>
      </p:sp>
      <p:sp>
        <p:nvSpPr>
          <p:cNvPr id="27" name="Rectangle 26"/>
          <p:cNvSpPr/>
          <p:nvPr/>
        </p:nvSpPr>
        <p:spPr>
          <a:xfrm>
            <a:off x="179512" y="4371990"/>
            <a:ext cx="8305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accent5"/>
                </a:solidFill>
              </a:rPr>
              <a:t>Process Review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accent5"/>
                </a:solidFill>
              </a:rPr>
              <a:t>Identify existing batch jobs (execution server, script/command location, batch user, permission and schedule)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accent5"/>
                </a:solidFill>
              </a:rPr>
              <a:t>Develop the best migration approach and execution plan to ensure minimal risk and downtime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304800" y="1587996"/>
            <a:ext cx="11430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Define the Scope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1752600" y="1587996"/>
            <a:ext cx="11430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Finalize the Design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3429000" y="1206996"/>
            <a:ext cx="17526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Infrastructure Creation and Configuration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5181600" y="1968996"/>
            <a:ext cx="14478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Define </a:t>
            </a:r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Site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Standards and Operational </a:t>
            </a:r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Model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3429000" y="1968996"/>
            <a:ext cx="1447800" cy="457200"/>
          </a:xfrm>
          <a:prstGeom prst="roundRect">
            <a:avLst/>
          </a:prstGeom>
          <a:gradFill rotWithShape="1">
            <a:gsLst>
              <a:gs pos="0">
                <a:srgbClr val="4BACC6">
                  <a:shade val="51000"/>
                  <a:satMod val="130000"/>
                </a:srgbClr>
              </a:gs>
              <a:gs pos="80000">
                <a:srgbClr val="4BACC6">
                  <a:shade val="93000"/>
                  <a:satMod val="130000"/>
                </a:srgbClr>
              </a:gs>
              <a:gs pos="100000">
                <a:srgbClr val="4BACC6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Process Review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5486400" y="1206996"/>
            <a:ext cx="11430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Application Integration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7086600" y="1587996"/>
            <a:ext cx="14478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Process Migration and Parallel </a:t>
            </a:r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Testing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7086600" y="2502396"/>
            <a:ext cx="14478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Go-live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7086600" y="3264396"/>
            <a:ext cx="14478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Post Go-live </a:t>
            </a:r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Support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2209800" y="2883396"/>
            <a:ext cx="44196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Product </a:t>
            </a:r>
            <a:r>
              <a:rPr lang="en-US" sz="1000" kern="0" noProof="0" dirty="0">
                <a:solidFill>
                  <a:sysClr val="window" lastClr="FFFFFF"/>
                </a:solidFill>
                <a:latin typeface="Calibri"/>
              </a:rPr>
              <a:t>M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entoring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1447800" y="1816596"/>
            <a:ext cx="304800" cy="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7" name="Straight Arrow Connector 36"/>
          <p:cNvCxnSpPr/>
          <p:nvPr/>
        </p:nvCxnSpPr>
        <p:spPr>
          <a:xfrm>
            <a:off x="5181600" y="1435596"/>
            <a:ext cx="304800" cy="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8" name="Straight Arrow Connector 37"/>
          <p:cNvCxnSpPr/>
          <p:nvPr/>
        </p:nvCxnSpPr>
        <p:spPr>
          <a:xfrm>
            <a:off x="4876800" y="2197596"/>
            <a:ext cx="304800" cy="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9" name="Curved Connector 38"/>
          <p:cNvCxnSpPr/>
          <p:nvPr/>
        </p:nvCxnSpPr>
        <p:spPr>
          <a:xfrm flipV="1">
            <a:off x="2895600" y="1435596"/>
            <a:ext cx="533400" cy="381000"/>
          </a:xfrm>
          <a:prstGeom prst="curvedConnector3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0" name="Curved Connector 39"/>
          <p:cNvCxnSpPr/>
          <p:nvPr/>
        </p:nvCxnSpPr>
        <p:spPr>
          <a:xfrm>
            <a:off x="2895600" y="1816596"/>
            <a:ext cx="533400" cy="381000"/>
          </a:xfrm>
          <a:prstGeom prst="curvedConnector3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1" name="Curved Connector 40"/>
          <p:cNvCxnSpPr/>
          <p:nvPr/>
        </p:nvCxnSpPr>
        <p:spPr>
          <a:xfrm>
            <a:off x="1447800" y="1816596"/>
            <a:ext cx="762000" cy="1295400"/>
          </a:xfrm>
          <a:prstGeom prst="curvedConnector3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2" name="Curved Connector 41"/>
          <p:cNvCxnSpPr/>
          <p:nvPr/>
        </p:nvCxnSpPr>
        <p:spPr>
          <a:xfrm>
            <a:off x="6629400" y="1435596"/>
            <a:ext cx="457200" cy="381000"/>
          </a:xfrm>
          <a:prstGeom prst="curvedConnector3">
            <a:avLst>
              <a:gd name="adj1" fmla="val 50000"/>
            </a:avLst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3" name="Curved Connector 42"/>
          <p:cNvCxnSpPr/>
          <p:nvPr/>
        </p:nvCxnSpPr>
        <p:spPr>
          <a:xfrm flipV="1">
            <a:off x="6629400" y="1816596"/>
            <a:ext cx="457200" cy="381000"/>
          </a:xfrm>
          <a:prstGeom prst="curvedConnector3">
            <a:avLst>
              <a:gd name="adj1" fmla="val 50000"/>
            </a:avLst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4" name="Curved Connector 43"/>
          <p:cNvCxnSpPr/>
          <p:nvPr/>
        </p:nvCxnSpPr>
        <p:spPr>
          <a:xfrm flipV="1">
            <a:off x="6629400" y="2730996"/>
            <a:ext cx="457200" cy="381000"/>
          </a:xfrm>
          <a:prstGeom prst="curvedConnector3">
            <a:avLst>
              <a:gd name="adj1" fmla="val 50000"/>
            </a:avLst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5" name="Straight Arrow Connector 44"/>
          <p:cNvCxnSpPr/>
          <p:nvPr/>
        </p:nvCxnSpPr>
        <p:spPr>
          <a:xfrm>
            <a:off x="7810500" y="2045196"/>
            <a:ext cx="0" cy="45720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6" name="Straight Arrow Connector 45"/>
          <p:cNvCxnSpPr/>
          <p:nvPr/>
        </p:nvCxnSpPr>
        <p:spPr>
          <a:xfrm>
            <a:off x="7810500" y="2959596"/>
            <a:ext cx="0" cy="30480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1161009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63689" y="43710"/>
            <a:ext cx="73448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 dirty="0">
                <a:solidFill>
                  <a:schemeClr val="accent5"/>
                </a:solidFill>
              </a:rPr>
              <a:t>Control-M Implementation Methodology</a:t>
            </a:r>
          </a:p>
          <a:p>
            <a:pPr algn="r"/>
            <a:r>
              <a:rPr lang="en-US" sz="2800" b="1" dirty="0">
                <a:solidFill>
                  <a:schemeClr val="accent5"/>
                </a:solidFill>
              </a:rPr>
              <a:t>Step #6  </a:t>
            </a:r>
          </a:p>
        </p:txBody>
      </p:sp>
      <p:sp>
        <p:nvSpPr>
          <p:cNvPr id="27" name="Rectangle 26"/>
          <p:cNvSpPr/>
          <p:nvPr/>
        </p:nvSpPr>
        <p:spPr>
          <a:xfrm>
            <a:off x="228600" y="4020715"/>
            <a:ext cx="8305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accent5"/>
                </a:solidFill>
              </a:rPr>
              <a:t>Define Site Standards and Operational Model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accent5"/>
                </a:solidFill>
              </a:rPr>
              <a:t>Define Control-M job/folder/calendar naming standards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accent5"/>
                </a:solidFill>
              </a:rPr>
              <a:t>Create Control-M Self-Service rules/definitions (if applicable)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accent5"/>
                </a:solidFill>
              </a:rPr>
              <a:t>Develop alerting message templates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accent5"/>
                </a:solidFill>
              </a:rPr>
              <a:t>Identify end users and their roles/responsibilities in Control-M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accent5"/>
                </a:solidFill>
              </a:rPr>
              <a:t>Define user groups in Control-M and AD, configure security in Control-M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304800" y="1587996"/>
            <a:ext cx="11430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Define the Scope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1752600" y="1587996"/>
            <a:ext cx="11430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Finalize the Design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3429000" y="1206996"/>
            <a:ext cx="17526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Infrastructure Creation and Configuration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5181600" y="1968996"/>
            <a:ext cx="1447800" cy="457200"/>
          </a:xfrm>
          <a:prstGeom prst="roundRect">
            <a:avLst/>
          </a:prstGeom>
          <a:gradFill rotWithShape="1">
            <a:gsLst>
              <a:gs pos="0">
                <a:srgbClr val="4BACC6">
                  <a:shade val="51000"/>
                  <a:satMod val="130000"/>
                </a:srgbClr>
              </a:gs>
              <a:gs pos="80000">
                <a:srgbClr val="4BACC6">
                  <a:shade val="93000"/>
                  <a:satMod val="130000"/>
                </a:srgbClr>
              </a:gs>
              <a:gs pos="100000">
                <a:srgbClr val="4BACC6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Define Site Standards and Operational Model</a:t>
            </a:r>
          </a:p>
        </p:txBody>
      </p:sp>
      <p:sp>
        <p:nvSpPr>
          <p:cNvPr id="30" name="Rounded Rectangle 29"/>
          <p:cNvSpPr/>
          <p:nvPr/>
        </p:nvSpPr>
        <p:spPr>
          <a:xfrm>
            <a:off x="3429000" y="1968996"/>
            <a:ext cx="14478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Process Review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5486400" y="1206996"/>
            <a:ext cx="11430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Application Integration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7086600" y="1587996"/>
            <a:ext cx="14478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Process Migration and Parallel </a:t>
            </a:r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Testing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7086600" y="2502396"/>
            <a:ext cx="14478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Go-live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7086600" y="3264396"/>
            <a:ext cx="14478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Post Go-live </a:t>
            </a:r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Support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2209800" y="2883396"/>
            <a:ext cx="44196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Product </a:t>
            </a:r>
            <a:r>
              <a:rPr lang="en-US" sz="1000" kern="0" noProof="0" dirty="0">
                <a:solidFill>
                  <a:sysClr val="window" lastClr="FFFFFF"/>
                </a:solidFill>
                <a:latin typeface="Calibri"/>
              </a:rPr>
              <a:t>M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entoring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1447800" y="1816596"/>
            <a:ext cx="304800" cy="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7" name="Straight Arrow Connector 36"/>
          <p:cNvCxnSpPr/>
          <p:nvPr/>
        </p:nvCxnSpPr>
        <p:spPr>
          <a:xfrm>
            <a:off x="5181600" y="1435596"/>
            <a:ext cx="304800" cy="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8" name="Straight Arrow Connector 37"/>
          <p:cNvCxnSpPr/>
          <p:nvPr/>
        </p:nvCxnSpPr>
        <p:spPr>
          <a:xfrm>
            <a:off x="4876800" y="2197596"/>
            <a:ext cx="304800" cy="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9" name="Curved Connector 38"/>
          <p:cNvCxnSpPr/>
          <p:nvPr/>
        </p:nvCxnSpPr>
        <p:spPr>
          <a:xfrm flipV="1">
            <a:off x="2895600" y="1435596"/>
            <a:ext cx="533400" cy="381000"/>
          </a:xfrm>
          <a:prstGeom prst="curvedConnector3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0" name="Curved Connector 39"/>
          <p:cNvCxnSpPr/>
          <p:nvPr/>
        </p:nvCxnSpPr>
        <p:spPr>
          <a:xfrm>
            <a:off x="2895600" y="1816596"/>
            <a:ext cx="533400" cy="381000"/>
          </a:xfrm>
          <a:prstGeom prst="curvedConnector3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1" name="Curved Connector 40"/>
          <p:cNvCxnSpPr/>
          <p:nvPr/>
        </p:nvCxnSpPr>
        <p:spPr>
          <a:xfrm>
            <a:off x="1447800" y="1816596"/>
            <a:ext cx="762000" cy="1295400"/>
          </a:xfrm>
          <a:prstGeom prst="curvedConnector3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2" name="Curved Connector 41"/>
          <p:cNvCxnSpPr/>
          <p:nvPr/>
        </p:nvCxnSpPr>
        <p:spPr>
          <a:xfrm>
            <a:off x="6629400" y="1435596"/>
            <a:ext cx="457200" cy="381000"/>
          </a:xfrm>
          <a:prstGeom prst="curvedConnector3">
            <a:avLst>
              <a:gd name="adj1" fmla="val 50000"/>
            </a:avLst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3" name="Curved Connector 42"/>
          <p:cNvCxnSpPr/>
          <p:nvPr/>
        </p:nvCxnSpPr>
        <p:spPr>
          <a:xfrm flipV="1">
            <a:off x="6629400" y="1816596"/>
            <a:ext cx="457200" cy="381000"/>
          </a:xfrm>
          <a:prstGeom prst="curvedConnector3">
            <a:avLst>
              <a:gd name="adj1" fmla="val 50000"/>
            </a:avLst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4" name="Curved Connector 43"/>
          <p:cNvCxnSpPr/>
          <p:nvPr/>
        </p:nvCxnSpPr>
        <p:spPr>
          <a:xfrm flipV="1">
            <a:off x="6629400" y="2730996"/>
            <a:ext cx="457200" cy="381000"/>
          </a:xfrm>
          <a:prstGeom prst="curvedConnector3">
            <a:avLst>
              <a:gd name="adj1" fmla="val 50000"/>
            </a:avLst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5" name="Straight Arrow Connector 44"/>
          <p:cNvCxnSpPr/>
          <p:nvPr/>
        </p:nvCxnSpPr>
        <p:spPr>
          <a:xfrm>
            <a:off x="7810500" y="2045196"/>
            <a:ext cx="0" cy="45720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6" name="Straight Arrow Connector 45"/>
          <p:cNvCxnSpPr/>
          <p:nvPr/>
        </p:nvCxnSpPr>
        <p:spPr>
          <a:xfrm>
            <a:off x="7810500" y="2959596"/>
            <a:ext cx="0" cy="30480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4323948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63689" y="43710"/>
            <a:ext cx="73448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 dirty="0">
                <a:solidFill>
                  <a:schemeClr val="accent5"/>
                </a:solidFill>
              </a:rPr>
              <a:t>Control-M Implementation Methodology</a:t>
            </a:r>
          </a:p>
          <a:p>
            <a:pPr algn="r"/>
            <a:r>
              <a:rPr lang="en-US" sz="2800" b="1" dirty="0">
                <a:solidFill>
                  <a:schemeClr val="accent5"/>
                </a:solidFill>
              </a:rPr>
              <a:t>Step #7  </a:t>
            </a:r>
          </a:p>
        </p:txBody>
      </p:sp>
      <p:sp>
        <p:nvSpPr>
          <p:cNvPr id="27" name="Rectangle 26"/>
          <p:cNvSpPr/>
          <p:nvPr/>
        </p:nvSpPr>
        <p:spPr>
          <a:xfrm>
            <a:off x="179512" y="4371990"/>
            <a:ext cx="8305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accent5"/>
                </a:solidFill>
              </a:rPr>
              <a:t>Product Mentoring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accent5"/>
                </a:solidFill>
              </a:rPr>
              <a:t>Provide site-specific Control-M product education throughout the project for operators, schedulers and administrators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accent5"/>
                </a:solidFill>
              </a:rPr>
              <a:t>Provide knowledge transfer before project go-live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304800" y="1587996"/>
            <a:ext cx="11430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Define the Scope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1752600" y="1587996"/>
            <a:ext cx="11430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Finalize the Design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3429000" y="1206996"/>
            <a:ext cx="17526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Infrastructure Creation and Configuration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5181600" y="1968996"/>
            <a:ext cx="14478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Define Site Standards and Operational Model</a:t>
            </a:r>
          </a:p>
        </p:txBody>
      </p:sp>
      <p:sp>
        <p:nvSpPr>
          <p:cNvPr id="30" name="Rounded Rectangle 29"/>
          <p:cNvSpPr/>
          <p:nvPr/>
        </p:nvSpPr>
        <p:spPr>
          <a:xfrm>
            <a:off x="3429000" y="1968996"/>
            <a:ext cx="14478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Process Review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5486400" y="1206996"/>
            <a:ext cx="11430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Application Integration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7086600" y="1587996"/>
            <a:ext cx="14478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Process Migration and Parallel </a:t>
            </a:r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Testing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7086600" y="2502396"/>
            <a:ext cx="14478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Go-live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7086600" y="3264396"/>
            <a:ext cx="14478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Post Go-live </a:t>
            </a:r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Support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2209800" y="2883396"/>
            <a:ext cx="4419600" cy="457200"/>
          </a:xfrm>
          <a:prstGeom prst="roundRect">
            <a:avLst/>
          </a:prstGeom>
          <a:gradFill rotWithShape="1">
            <a:gsLst>
              <a:gs pos="0">
                <a:srgbClr val="4BACC6">
                  <a:shade val="51000"/>
                  <a:satMod val="130000"/>
                </a:srgbClr>
              </a:gs>
              <a:gs pos="80000">
                <a:srgbClr val="4BACC6">
                  <a:shade val="93000"/>
                  <a:satMod val="130000"/>
                </a:srgbClr>
              </a:gs>
              <a:gs pos="100000">
                <a:srgbClr val="4BACC6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Product Mentoring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1447800" y="1816596"/>
            <a:ext cx="304800" cy="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7" name="Straight Arrow Connector 36"/>
          <p:cNvCxnSpPr/>
          <p:nvPr/>
        </p:nvCxnSpPr>
        <p:spPr>
          <a:xfrm>
            <a:off x="5181600" y="1435596"/>
            <a:ext cx="304800" cy="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8" name="Straight Arrow Connector 37"/>
          <p:cNvCxnSpPr/>
          <p:nvPr/>
        </p:nvCxnSpPr>
        <p:spPr>
          <a:xfrm>
            <a:off x="4876800" y="2197596"/>
            <a:ext cx="304800" cy="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9" name="Curved Connector 38"/>
          <p:cNvCxnSpPr/>
          <p:nvPr/>
        </p:nvCxnSpPr>
        <p:spPr>
          <a:xfrm flipV="1">
            <a:off x="2895600" y="1435596"/>
            <a:ext cx="533400" cy="381000"/>
          </a:xfrm>
          <a:prstGeom prst="curvedConnector3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0" name="Curved Connector 39"/>
          <p:cNvCxnSpPr/>
          <p:nvPr/>
        </p:nvCxnSpPr>
        <p:spPr>
          <a:xfrm>
            <a:off x="2895600" y="1816596"/>
            <a:ext cx="533400" cy="381000"/>
          </a:xfrm>
          <a:prstGeom prst="curvedConnector3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1" name="Curved Connector 40"/>
          <p:cNvCxnSpPr/>
          <p:nvPr/>
        </p:nvCxnSpPr>
        <p:spPr>
          <a:xfrm>
            <a:off x="1447800" y="1816596"/>
            <a:ext cx="762000" cy="1295400"/>
          </a:xfrm>
          <a:prstGeom prst="curvedConnector3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2" name="Curved Connector 41"/>
          <p:cNvCxnSpPr/>
          <p:nvPr/>
        </p:nvCxnSpPr>
        <p:spPr>
          <a:xfrm>
            <a:off x="6629400" y="1435596"/>
            <a:ext cx="457200" cy="381000"/>
          </a:xfrm>
          <a:prstGeom prst="curvedConnector3">
            <a:avLst>
              <a:gd name="adj1" fmla="val 50000"/>
            </a:avLst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3" name="Curved Connector 42"/>
          <p:cNvCxnSpPr/>
          <p:nvPr/>
        </p:nvCxnSpPr>
        <p:spPr>
          <a:xfrm flipV="1">
            <a:off x="6629400" y="1816596"/>
            <a:ext cx="457200" cy="381000"/>
          </a:xfrm>
          <a:prstGeom prst="curvedConnector3">
            <a:avLst>
              <a:gd name="adj1" fmla="val 50000"/>
            </a:avLst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4" name="Curved Connector 43"/>
          <p:cNvCxnSpPr/>
          <p:nvPr/>
        </p:nvCxnSpPr>
        <p:spPr>
          <a:xfrm flipV="1">
            <a:off x="6629400" y="2730996"/>
            <a:ext cx="457200" cy="381000"/>
          </a:xfrm>
          <a:prstGeom prst="curvedConnector3">
            <a:avLst>
              <a:gd name="adj1" fmla="val 50000"/>
            </a:avLst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5" name="Straight Arrow Connector 44"/>
          <p:cNvCxnSpPr/>
          <p:nvPr/>
        </p:nvCxnSpPr>
        <p:spPr>
          <a:xfrm>
            <a:off x="7810500" y="2045196"/>
            <a:ext cx="0" cy="45720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6" name="Straight Arrow Connector 45"/>
          <p:cNvCxnSpPr/>
          <p:nvPr/>
        </p:nvCxnSpPr>
        <p:spPr>
          <a:xfrm>
            <a:off x="7810500" y="2959596"/>
            <a:ext cx="0" cy="30480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36318625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63689" y="43710"/>
            <a:ext cx="73448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 dirty="0">
                <a:solidFill>
                  <a:schemeClr val="accent5"/>
                </a:solidFill>
              </a:rPr>
              <a:t>Control-M Implementation Methodology</a:t>
            </a:r>
          </a:p>
          <a:p>
            <a:pPr algn="r"/>
            <a:r>
              <a:rPr lang="en-US" sz="2800" b="1" dirty="0">
                <a:solidFill>
                  <a:schemeClr val="accent5"/>
                </a:solidFill>
              </a:rPr>
              <a:t>Step #8  </a:t>
            </a:r>
          </a:p>
        </p:txBody>
      </p:sp>
      <p:sp>
        <p:nvSpPr>
          <p:cNvPr id="27" name="Rectangle 26"/>
          <p:cNvSpPr/>
          <p:nvPr/>
        </p:nvSpPr>
        <p:spPr>
          <a:xfrm>
            <a:off x="179512" y="4371990"/>
            <a:ext cx="8305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accent5"/>
                </a:solidFill>
              </a:rPr>
              <a:t>Process Migration and Parallel Testing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accent5"/>
                </a:solidFill>
              </a:rPr>
              <a:t>Convert and migrate batch jobs into Control-M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accent5"/>
                </a:solidFill>
              </a:rPr>
              <a:t>Perform parallel execution or dummy execution for selected applications/jobs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accent5"/>
                </a:solidFill>
              </a:rPr>
              <a:t>Review job schedule and execution behavior in Control-M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304800" y="1587996"/>
            <a:ext cx="11430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Define the Scope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1752600" y="1587996"/>
            <a:ext cx="11430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Finalize the Design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3429000" y="1206996"/>
            <a:ext cx="17526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Infrastructure Creation and Configuration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5181600" y="1968996"/>
            <a:ext cx="14478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Define Site Standards and Operational Model</a:t>
            </a:r>
          </a:p>
        </p:txBody>
      </p:sp>
      <p:sp>
        <p:nvSpPr>
          <p:cNvPr id="30" name="Rounded Rectangle 29"/>
          <p:cNvSpPr/>
          <p:nvPr/>
        </p:nvSpPr>
        <p:spPr>
          <a:xfrm>
            <a:off x="3429000" y="1968996"/>
            <a:ext cx="14478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Process Review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5486400" y="1206996"/>
            <a:ext cx="11430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Application Integration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7086600" y="1587996"/>
            <a:ext cx="1447800" cy="457200"/>
          </a:xfrm>
          <a:prstGeom prst="roundRect">
            <a:avLst/>
          </a:prstGeom>
          <a:gradFill rotWithShape="1">
            <a:gsLst>
              <a:gs pos="0">
                <a:srgbClr val="4BACC6">
                  <a:shade val="51000"/>
                  <a:satMod val="130000"/>
                </a:srgbClr>
              </a:gs>
              <a:gs pos="80000">
                <a:srgbClr val="4BACC6">
                  <a:shade val="93000"/>
                  <a:satMod val="130000"/>
                </a:srgbClr>
              </a:gs>
              <a:gs pos="100000">
                <a:srgbClr val="4BACC6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Process Migration and Parallel Testing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7086600" y="2502396"/>
            <a:ext cx="14478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Go-live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7086600" y="3264396"/>
            <a:ext cx="14478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Post Go-live </a:t>
            </a:r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Support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2209800" y="2883396"/>
            <a:ext cx="4419600" cy="4572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/>
            <a:r>
              <a:rPr lang="en-US" sz="1000" kern="0" dirty="0">
                <a:solidFill>
                  <a:sysClr val="window" lastClr="FFFFFF"/>
                </a:solidFill>
                <a:latin typeface="Calibri"/>
              </a:rPr>
              <a:t>Product Mentoring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1447800" y="1816596"/>
            <a:ext cx="304800" cy="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7" name="Straight Arrow Connector 36"/>
          <p:cNvCxnSpPr/>
          <p:nvPr/>
        </p:nvCxnSpPr>
        <p:spPr>
          <a:xfrm>
            <a:off x="5181600" y="1435596"/>
            <a:ext cx="304800" cy="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8" name="Straight Arrow Connector 37"/>
          <p:cNvCxnSpPr/>
          <p:nvPr/>
        </p:nvCxnSpPr>
        <p:spPr>
          <a:xfrm>
            <a:off x="4876800" y="2197596"/>
            <a:ext cx="304800" cy="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9" name="Curved Connector 38"/>
          <p:cNvCxnSpPr/>
          <p:nvPr/>
        </p:nvCxnSpPr>
        <p:spPr>
          <a:xfrm flipV="1">
            <a:off x="2895600" y="1435596"/>
            <a:ext cx="533400" cy="381000"/>
          </a:xfrm>
          <a:prstGeom prst="curvedConnector3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0" name="Curved Connector 39"/>
          <p:cNvCxnSpPr/>
          <p:nvPr/>
        </p:nvCxnSpPr>
        <p:spPr>
          <a:xfrm>
            <a:off x="2895600" y="1816596"/>
            <a:ext cx="533400" cy="381000"/>
          </a:xfrm>
          <a:prstGeom prst="curvedConnector3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1" name="Curved Connector 40"/>
          <p:cNvCxnSpPr/>
          <p:nvPr/>
        </p:nvCxnSpPr>
        <p:spPr>
          <a:xfrm>
            <a:off x="1447800" y="1816596"/>
            <a:ext cx="762000" cy="1295400"/>
          </a:xfrm>
          <a:prstGeom prst="curvedConnector3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2" name="Curved Connector 41"/>
          <p:cNvCxnSpPr/>
          <p:nvPr/>
        </p:nvCxnSpPr>
        <p:spPr>
          <a:xfrm>
            <a:off x="6629400" y="1435596"/>
            <a:ext cx="457200" cy="381000"/>
          </a:xfrm>
          <a:prstGeom prst="curvedConnector3">
            <a:avLst>
              <a:gd name="adj1" fmla="val 50000"/>
            </a:avLst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3" name="Curved Connector 42"/>
          <p:cNvCxnSpPr/>
          <p:nvPr/>
        </p:nvCxnSpPr>
        <p:spPr>
          <a:xfrm flipV="1">
            <a:off x="6629400" y="1816596"/>
            <a:ext cx="457200" cy="381000"/>
          </a:xfrm>
          <a:prstGeom prst="curvedConnector3">
            <a:avLst>
              <a:gd name="adj1" fmla="val 50000"/>
            </a:avLst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4" name="Curved Connector 43"/>
          <p:cNvCxnSpPr/>
          <p:nvPr/>
        </p:nvCxnSpPr>
        <p:spPr>
          <a:xfrm flipV="1">
            <a:off x="6629400" y="2730996"/>
            <a:ext cx="457200" cy="381000"/>
          </a:xfrm>
          <a:prstGeom prst="curvedConnector3">
            <a:avLst>
              <a:gd name="adj1" fmla="val 50000"/>
            </a:avLst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5" name="Straight Arrow Connector 44"/>
          <p:cNvCxnSpPr/>
          <p:nvPr/>
        </p:nvCxnSpPr>
        <p:spPr>
          <a:xfrm>
            <a:off x="7810500" y="2045196"/>
            <a:ext cx="0" cy="45720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6" name="Straight Arrow Connector 45"/>
          <p:cNvCxnSpPr/>
          <p:nvPr/>
        </p:nvCxnSpPr>
        <p:spPr>
          <a:xfrm>
            <a:off x="7810500" y="2959596"/>
            <a:ext cx="0" cy="30480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65000"/>
              </a:schemeClr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304858891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Twilight.thmx</Template>
  <TotalTime>5960</TotalTime>
  <Words>756</Words>
  <Application>Microsoft Office PowerPoint</Application>
  <PresentationFormat>On-screen Show (16:10)</PresentationFormat>
  <Paragraphs>172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Franklin Gothic Book</vt:lpstr>
      <vt:lpstr>Wingdings 2</vt:lpstr>
      <vt:lpstr>Technic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Company>Philip Morris International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Ding, Chung (contracted)</dc:creator>
  <cp:lastModifiedBy>Stephen McCormick</cp:lastModifiedBy>
  <cp:revision>3082</cp:revision>
  <dcterms:created xsi:type="dcterms:W3CDTF">2013-05-20T07:55:22Z</dcterms:created>
  <dcterms:modified xsi:type="dcterms:W3CDTF">2022-04-20T18:51:30Z</dcterms:modified>
</cp:coreProperties>
</file>